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  <a:srgbClr val="C0C0C0"/>
    <a:srgbClr val="EAEAEA"/>
    <a:srgbClr val="0000D6"/>
    <a:srgbClr val="969696"/>
    <a:srgbClr val="0038A8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82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C6D355AF-65ED-4F64-87C7-F8C523509479}" type="datetimeFigureOut">
              <a:rPr kumimoji="1" lang="ja-JP" altLang="en-US" smtClean="0"/>
              <a:t>2019/5/15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1C0A6EC-AB70-430D-8656-911F830E9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519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9"/>
            <a:ext cx="7893050" cy="303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1C23DB-7BFF-448E-8011-D111E7B803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788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0" y="3429000"/>
            <a:ext cx="9144000" cy="342900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65400"/>
            <a:ext cx="7772400" cy="863600"/>
          </a:xfrm>
        </p:spPr>
        <p:txBody>
          <a:bodyPr/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3644900"/>
            <a:ext cx="6400800" cy="6223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395288" y="368300"/>
            <a:ext cx="792162" cy="792163"/>
            <a:chOff x="249" y="232"/>
            <a:chExt cx="295" cy="295"/>
          </a:xfrm>
        </p:grpSpPr>
        <p:sp>
          <p:nvSpPr>
            <p:cNvPr id="3080" name="Rectangle 8"/>
            <p:cNvSpPr>
              <a:spLocks noChangeArrowheads="1"/>
            </p:cNvSpPr>
            <p:nvPr userDrawn="1"/>
          </p:nvSpPr>
          <p:spPr bwMode="gray">
            <a:xfrm>
              <a:off x="249" y="232"/>
              <a:ext cx="68" cy="6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gray">
            <a:xfrm>
              <a:off x="362" y="232"/>
              <a:ext cx="68" cy="6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66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gray">
            <a:xfrm>
              <a:off x="362" y="345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00CC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gray">
            <a:xfrm>
              <a:off x="249" y="345"/>
              <a:ext cx="68" cy="6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66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gray">
            <a:xfrm>
              <a:off x="362" y="459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00D6"/>
                </a:gs>
                <a:gs pos="100000">
                  <a:srgbClr val="00009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gray">
            <a:xfrm>
              <a:off x="249" y="459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00CC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gray">
            <a:xfrm>
              <a:off x="476" y="232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00CC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476" y="345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00D6"/>
                </a:gs>
                <a:gs pos="100000">
                  <a:srgbClr val="00009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476" y="459"/>
              <a:ext cx="68" cy="68"/>
            </a:xfrm>
            <a:prstGeom prst="rect">
              <a:avLst/>
            </a:prstGeom>
            <a:gradFill rotWithShape="1">
              <a:gsLst>
                <a:gs pos="0">
                  <a:srgbClr val="000099"/>
                </a:gs>
                <a:gs pos="100000">
                  <a:srgbClr val="00006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89" name="AutoShape 17"/>
          <p:cNvSpPr>
            <a:spLocks noChangeArrowheads="1"/>
          </p:cNvSpPr>
          <p:nvPr/>
        </p:nvSpPr>
        <p:spPr bwMode="gray">
          <a:xfrm rot="10800000" flipH="1">
            <a:off x="4763" y="3398838"/>
            <a:ext cx="390525" cy="390525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81" y="6147080"/>
            <a:ext cx="513469" cy="509721"/>
          </a:xfrm>
          <a:prstGeom prst="rect">
            <a:avLst/>
          </a:prstGeom>
        </p:spPr>
      </p:pic>
      <p:sp>
        <p:nvSpPr>
          <p:cNvPr id="23" name="Rectangle 6"/>
          <p:cNvSpPr txBox="1">
            <a:spLocks noChangeArrowheads="1"/>
          </p:cNvSpPr>
          <p:nvPr userDrawn="1"/>
        </p:nvSpPr>
        <p:spPr bwMode="auto">
          <a:xfrm>
            <a:off x="1004850" y="6309320"/>
            <a:ext cx="7705610" cy="27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/>
            <a:r>
              <a:rPr lang="en-US" altLang="ja-JP" sz="1400" spc="10" dirty="0" smtClean="0">
                <a:solidFill>
                  <a:schemeClr val="bg1"/>
                </a:solidFill>
                <a:latin typeface="Impact" pitchFamily="34" charset="0"/>
                <a:ea typeface="+mj-ea"/>
              </a:rPr>
              <a:t>Department </a:t>
            </a:r>
            <a:r>
              <a:rPr lang="en-US" altLang="ja-JP" sz="1400" spc="10" baseline="0" dirty="0" smtClean="0">
                <a:solidFill>
                  <a:schemeClr val="bg1"/>
                </a:solidFill>
                <a:latin typeface="Impact" pitchFamily="34" charset="0"/>
                <a:ea typeface="+mj-ea"/>
              </a:rPr>
              <a:t>of Electrical and Computer Engineering, </a:t>
            </a:r>
            <a:r>
              <a:rPr lang="en-US" altLang="ja-JP" sz="1400" spc="10" dirty="0" smtClean="0">
                <a:solidFill>
                  <a:schemeClr val="bg1"/>
                </a:solidFill>
                <a:latin typeface="Impact" pitchFamily="34" charset="0"/>
                <a:ea typeface="+mj-ea"/>
              </a:rPr>
              <a:t>National Institute </a:t>
            </a:r>
            <a:r>
              <a:rPr lang="en-US" altLang="ja-JP" sz="1400" spc="10" dirty="0" smtClean="0">
                <a:solidFill>
                  <a:schemeClr val="bg1"/>
                </a:solidFill>
                <a:latin typeface="Impact" pitchFamily="34" charset="0"/>
                <a:ea typeface="+mj-ea"/>
              </a:rPr>
              <a:t>of </a:t>
            </a:r>
            <a:r>
              <a:rPr lang="en-US" altLang="ja-JP" sz="1400" spc="10" dirty="0" smtClean="0">
                <a:solidFill>
                  <a:schemeClr val="bg1"/>
                </a:solidFill>
                <a:latin typeface="Impact" pitchFamily="34" charset="0"/>
                <a:ea typeface="+mj-ea"/>
              </a:rPr>
              <a:t>Technology, Akita College</a:t>
            </a:r>
            <a:endParaRPr lang="en-US" altLang="ja-JP" sz="1400" spc="10" dirty="0">
              <a:solidFill>
                <a:schemeClr val="bg1"/>
              </a:solidFill>
              <a:latin typeface="Impact" pitchFamily="34" charset="0"/>
              <a:ea typeface="+mj-ea"/>
            </a:endParaRPr>
          </a:p>
        </p:txBody>
      </p:sp>
      <p:sp>
        <p:nvSpPr>
          <p:cNvPr id="18" name="Rectangle 6"/>
          <p:cNvSpPr txBox="1">
            <a:spLocks noChangeArrowheads="1"/>
          </p:cNvSpPr>
          <p:nvPr userDrawn="1"/>
        </p:nvSpPr>
        <p:spPr bwMode="auto">
          <a:xfrm>
            <a:off x="1259632" y="116632"/>
            <a:ext cx="7705610" cy="27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/>
            <a:r>
              <a:rPr lang="en-US" altLang="ja-JP" sz="1400" spc="1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3</a:t>
            </a:r>
            <a:r>
              <a:rPr lang="en-US" altLang="ja-JP" sz="1400" spc="10" baseline="3000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rd</a:t>
            </a:r>
            <a:r>
              <a:rPr lang="en-US" altLang="ja-JP" sz="1400" spc="1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 Grade</a:t>
            </a:r>
            <a:r>
              <a:rPr lang="en-US" altLang="ja-JP" sz="1400" spc="10" baseline="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 Experiment: Logic circuit Practice </a:t>
            </a:r>
            <a:endParaRPr lang="en-US" altLang="ja-JP" sz="1400" spc="10" dirty="0">
              <a:solidFill>
                <a:schemeClr val="accent2"/>
              </a:solidFill>
              <a:latin typeface="Impact" pitchFamily="34" charset="0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4431F-376B-4A63-99B1-C4370429D6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76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4975" y="115888"/>
            <a:ext cx="2108200" cy="60499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175375" cy="60499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55F07-F90C-4AB5-8B9C-0C3050D6F3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02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10BB7-8344-4A18-B682-269D0898FE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970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856FF-716E-415D-95C4-B8311BA3C0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2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65225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65225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EBCE3-FA8A-46F8-B940-0A7B25E5D4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4638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CA511-A185-4FE2-A156-1D5ED51DA8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30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CAEAA-DBE1-48D0-9546-625BB72407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2239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13155-55FD-4014-B24F-D5B4093435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868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868DF-1CF8-411E-866F-7CEE13392B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8340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F224B-7C7A-4135-AE3B-D7DE31FB48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871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5225"/>
            <a:ext cx="82296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98010" y="6381328"/>
            <a:ext cx="504181" cy="33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accent2"/>
                </a:solidFill>
                <a:latin typeface="Impact" pitchFamily="34" charset="0"/>
              </a:defRPr>
            </a:lvl1pPr>
          </a:lstStyle>
          <a:p>
            <a:fld id="{A27C1C20-246E-41C4-AFDD-60A870D6C1A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rgbClr val="0038A8"/>
              </a:gs>
              <a:gs pos="100000">
                <a:srgbClr val="00008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179388" y="188913"/>
            <a:ext cx="107950" cy="1079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gray">
          <a:xfrm>
            <a:off x="358775" y="188913"/>
            <a:ext cx="107950" cy="107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0066F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gray">
          <a:xfrm>
            <a:off x="358775" y="368300"/>
            <a:ext cx="107950" cy="10795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rgbClr val="0000CC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gray">
          <a:xfrm>
            <a:off x="179388" y="368300"/>
            <a:ext cx="107950" cy="107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0066F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gray">
          <a:xfrm>
            <a:off x="358775" y="549275"/>
            <a:ext cx="107950" cy="107950"/>
          </a:xfrm>
          <a:prstGeom prst="rect">
            <a:avLst/>
          </a:prstGeom>
          <a:gradFill rotWithShape="1">
            <a:gsLst>
              <a:gs pos="0">
                <a:srgbClr val="0000D6"/>
              </a:gs>
              <a:gs pos="100000">
                <a:srgbClr val="0000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gray">
          <a:xfrm>
            <a:off x="179388" y="549275"/>
            <a:ext cx="107950" cy="10795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rgbClr val="0000CC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gray">
          <a:xfrm>
            <a:off x="539750" y="188913"/>
            <a:ext cx="107950" cy="10795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rgbClr val="0000CC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539750" y="368300"/>
            <a:ext cx="107950" cy="107950"/>
          </a:xfrm>
          <a:prstGeom prst="rect">
            <a:avLst/>
          </a:prstGeom>
          <a:gradFill rotWithShape="1">
            <a:gsLst>
              <a:gs pos="0">
                <a:srgbClr val="0000D6"/>
              </a:gs>
              <a:gs pos="100000">
                <a:srgbClr val="0000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539750" y="549275"/>
            <a:ext cx="107950" cy="107950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66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827088" y="115888"/>
            <a:ext cx="80660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 bwMode="auto">
          <a:xfrm>
            <a:off x="611560" y="6428284"/>
            <a:ext cx="7705610" cy="27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/>
            <a:r>
              <a:rPr lang="en-US" altLang="ja-JP" sz="1400" spc="1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Department </a:t>
            </a:r>
            <a:r>
              <a:rPr lang="en-US" altLang="ja-JP" sz="1400" spc="10" baseline="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of Electrical and Computer Engineering</a:t>
            </a:r>
            <a:r>
              <a:rPr lang="en-US" altLang="ja-JP" sz="1400" spc="10" baseline="0" dirty="0" smtClean="0">
                <a:solidFill>
                  <a:schemeClr val="accent2"/>
                </a:solidFill>
                <a:latin typeface="Impact" pitchFamily="34" charset="0"/>
                <a:ea typeface="+mj-ea"/>
              </a:rPr>
              <a:t>, National Institute of Technology, Akita College </a:t>
            </a:r>
            <a:endParaRPr lang="en-US" altLang="ja-JP" sz="1400" spc="10" dirty="0">
              <a:solidFill>
                <a:schemeClr val="accent2"/>
              </a:solidFill>
              <a:latin typeface="Impact" pitchFamily="34" charset="0"/>
              <a:ea typeface="+mj-ea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05151"/>
            <a:ext cx="468312" cy="46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657008" y="6403232"/>
            <a:ext cx="7562348" cy="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>
          <a:xfrm>
            <a:off x="8532440" y="6334372"/>
            <a:ext cx="432048" cy="43204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420888"/>
            <a:ext cx="7772400" cy="863600"/>
          </a:xfrm>
        </p:spPr>
        <p:txBody>
          <a:bodyPr/>
          <a:lstStyle/>
          <a:p>
            <a:r>
              <a:rPr lang="ja-JP" altLang="en-US" sz="3200" dirty="0"/>
              <a:t>論理</a:t>
            </a:r>
            <a:r>
              <a:rPr lang="ja-JP" altLang="en-US" sz="3200" dirty="0" smtClean="0"/>
              <a:t>回路製作実験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発表ガイダンス</a:t>
            </a:r>
            <a:endParaRPr lang="ja-JP" altLang="ja-JP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5596" y="3789040"/>
            <a:ext cx="6400800" cy="622300"/>
          </a:xfrm>
        </p:spPr>
        <p:txBody>
          <a:bodyPr/>
          <a:lstStyle/>
          <a:p>
            <a:r>
              <a:rPr lang="ja-JP" altLang="en-US" dirty="0" smtClean="0"/>
              <a:t>発表者氏名</a:t>
            </a:r>
            <a:endParaRPr lang="ja-JP" altLang="ja-JP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2699792" y="5759028"/>
            <a:ext cx="367240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ja-JP" altLang="ja-JP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3480631" y="872716"/>
            <a:ext cx="211073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ja-JP" altLang="ja-JP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gray">
          <a:xfrm>
            <a:off x="1419981" y="4318868"/>
            <a:ext cx="6239941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2000" dirty="0"/>
              <a:t>秋田工業高等専門</a:t>
            </a:r>
            <a:r>
              <a:rPr lang="ja-JP" altLang="en-US" sz="2000" dirty="0" smtClean="0"/>
              <a:t>学校　</a:t>
            </a:r>
            <a:r>
              <a:rPr lang="ja-JP" altLang="en-US" sz="2000" dirty="0" smtClean="0"/>
              <a:t>電気・電子・情報系</a:t>
            </a:r>
            <a:endParaRPr lang="ja-JP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1530-CA15-4B7D-9380-012FD7E0D1C4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dirty="0" smtClean="0"/>
              <a:t>はじめに</a:t>
            </a:r>
            <a:endParaRPr lang="ja-JP" altLang="ja-JP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000625"/>
          </a:xfrm>
        </p:spPr>
        <p:txBody>
          <a:bodyPr/>
          <a:lstStyle/>
          <a:p>
            <a:r>
              <a:rPr lang="ja-JP" altLang="en-US" sz="2000" dirty="0" smtClean="0"/>
              <a:t>発表では必ず以下の３つがあること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　　はじめに（序論としてもよい）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内容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おわりに（結論としてもよい）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r>
              <a:rPr lang="ja-JP" altLang="en-US" sz="2000" dirty="0" smtClean="0"/>
              <a:t>「はじめに」では製作した回路について，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目的，目標，意義などを必ず述べる。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 smtClean="0"/>
              <a:t>　なぜ製作しようと思ったか，などの動機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（モチベーション）を述べてもよい。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ja-JP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1530-CA15-4B7D-9380-012FD7E0D1C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dirty="0" smtClean="0"/>
              <a:t>内容　←タイトルは適切なものに変えること</a:t>
            </a:r>
            <a:endParaRPr lang="ja-JP" altLang="ja-JP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579296" cy="5000625"/>
          </a:xfrm>
        </p:spPr>
        <p:txBody>
          <a:bodyPr/>
          <a:lstStyle/>
          <a:p>
            <a:r>
              <a:rPr lang="ja-JP" altLang="en-US" sz="2000" dirty="0" smtClean="0"/>
              <a:t>自分が主張したい内容が聴衆に伝わることがプレゼンの目的。伝わらなければ無意味。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→しゃべることそのものがプレゼンではない。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2000" dirty="0" smtClean="0"/>
              <a:t>図，表，数式，写真などを使って自分</a:t>
            </a:r>
            <a:r>
              <a:rPr lang="ja-JP" altLang="en-US" sz="2000" dirty="0"/>
              <a:t>が主張したい</a:t>
            </a:r>
            <a:r>
              <a:rPr lang="ja-JP" altLang="en-US" sz="2000" dirty="0" smtClean="0"/>
              <a:t>内容を分かりやすく伝えること。</a:t>
            </a:r>
            <a:endParaRPr lang="en-US" altLang="ja-JP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000" dirty="0" smtClean="0"/>
              <a:t>　→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図，表，数式，写真などはアピールするため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000" dirty="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　 の武器。これらがあると分かりやすさ，注目度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000" dirty="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　はかなり上がるので有効に使うこと。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2000" dirty="0"/>
              <a:t>今回の発表で</a:t>
            </a:r>
            <a:r>
              <a:rPr lang="ja-JP" altLang="en-US" sz="2000" dirty="0" smtClean="0"/>
              <a:t>は回路の動作の実演</a:t>
            </a:r>
            <a:r>
              <a:rPr lang="ja-JP" altLang="en-US" sz="2000" dirty="0"/>
              <a:t>もすること。</a:t>
            </a:r>
            <a:endParaRPr lang="en-US" altLang="ja-JP" sz="2000" dirty="0"/>
          </a:p>
          <a:p>
            <a:endParaRPr lang="en-US" altLang="ja-JP" sz="2000" dirty="0"/>
          </a:p>
          <a:p>
            <a:pPr marL="0" indent="0">
              <a:buNone/>
            </a:pP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3629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1530-CA15-4B7D-9380-012FD7E0D1C4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dirty="0" smtClean="0"/>
              <a:t>おわりに</a:t>
            </a:r>
            <a:endParaRPr lang="ja-JP" altLang="ja-JP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00625"/>
          </a:xfrm>
        </p:spPr>
        <p:txBody>
          <a:bodyPr/>
          <a:lstStyle/>
          <a:p>
            <a:r>
              <a:rPr lang="ja-JP" altLang="en-US" sz="2000" dirty="0" smtClean="0"/>
              <a:t>「おわりに」（または「結論」）は最後のまとめを書くところ。今後の課題，他への応用など発展的なことを述べてもよい。</a:t>
            </a:r>
            <a:endParaRPr lang="en-US" altLang="ja-JP" sz="2000" dirty="0" smtClean="0"/>
          </a:p>
          <a:p>
            <a:endParaRPr lang="en-US" altLang="ja-JP" sz="2000" dirty="0"/>
          </a:p>
          <a:p>
            <a:r>
              <a:rPr lang="ja-JP" altLang="en-US" sz="2000" dirty="0" smtClean="0"/>
              <a:t>「おわりに」は必ず「はじめに」と対応させて書くこと。これができていないとプレゼンの主旨がブレ，主張が不明瞭なよくない発表になる。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→目的に照らして内容を評価する。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→目的をどの程度達成したかについて述べる</a:t>
            </a:r>
            <a:r>
              <a:rPr lang="ja-JP" altLang="en-US" sz="2000" dirty="0" smtClean="0"/>
              <a:t>。</a:t>
            </a: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3629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itakosen-templete(blue)">
  <a:themeElements>
    <a:clrScheme name="cool9-s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ol9-s-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9-s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9-s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9-s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9-s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9-s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9-s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9-s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akitakosen-templete(blue)</Template>
  <TotalTime>181</TotalTime>
  <Words>141</Words>
  <Application>Microsoft Office PowerPoint</Application>
  <PresentationFormat>画面に合わせる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ＭＳ Ｐ明朝</vt:lpstr>
      <vt:lpstr>Arial</vt:lpstr>
      <vt:lpstr>Impact</vt:lpstr>
      <vt:lpstr>akitakosen-templete(blue)</vt:lpstr>
      <vt:lpstr>論理回路製作実験 発表ガイダンス</vt:lpstr>
      <vt:lpstr>はじめに</vt:lpstr>
      <vt:lpstr>内容　←タイトルは適切なものに変えること</vt:lpstr>
      <vt:lpstr>おわりに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論理回路製作実験 発表ガイダンス</dc:title>
  <dc:creator>itok</dc:creator>
  <cp:lastModifiedBy>itok1</cp:lastModifiedBy>
  <cp:revision>9</cp:revision>
  <cp:lastPrinted>2012-11-22T03:32:11Z</cp:lastPrinted>
  <dcterms:created xsi:type="dcterms:W3CDTF">2012-10-24T23:30:18Z</dcterms:created>
  <dcterms:modified xsi:type="dcterms:W3CDTF">2019-05-15T07:39:00Z</dcterms:modified>
</cp:coreProperties>
</file>